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2018-05-21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q/imgres?imgurl=https://lucbourne.scienceblog.com/files/2017/06/Antibiotics.jpg&amp;imgrefurl=https://lucbourne.scienceblog.com/158/whos-essential-medicine-list-updated-with-new-guidelines-on-how-antibiotics-should-used/&amp;docid=7ht62ipby4Z0HM&amp;tbnid=vVh0Z7-4Dth5XM:&amp;vet=10ahUKEwjvsNrHy_vYAhXHESwKHV1bChMQMwhfKBowGg..i&amp;w=600&amp;h=330&amp;bih=585&amp;biw=1188&amp;q=Antibiotisc&amp;ved=0ahUKEwjvsNrHy_vYAhXHESwKHV1bChMQMwhfKBowGg&amp;iact=mrc&amp;uact=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rct=j&amp;q=&amp;esrc=s&amp;source=images&amp;cd=&amp;cad=rja&amp;uact=8&amp;ved=2ahUKEwi8npbCoIXaAhXNYVAKHYnODPwQjRx6BAgAEAU&amp;url=https://clinicalgate.com/pharmaceutical-applications-of-microbiological-techniques/&amp;psig=AOvVaw0Yj6qTGgi4ddR7cHbYHZ1Y&amp;ust=152199091782137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slideshare.net/doctorrao/antibiotic-sensitivity-testing-quality-control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iq/url?sa=i&amp;rct=j&amp;q=&amp;esrc=s&amp;source=images&amp;cd=&amp;cad=rja&amp;uact=8&amp;ved=2ahUKEwj_4Kjxn4XaAhWELlAKHUZQAwIQjRx6BAgAEAU&amp;url=https://www.researchgate.net/figure/Antimicrobial-assay-using-agar-well-diffusion-method-A-MMPP4-strain-was-grown-in-LB_fig2_281402090&amp;psig=AOvVaw3OSej5Mb-GWDV6lckGpHqY&amp;ust=15219904103589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iq/url?sa=i&amp;rct=j&amp;q=&amp;esrc=s&amp;source=images&amp;cd=&amp;cad=rja&amp;uact=8&amp;ved=2ahUKEwihm4bKn4XaAhVMPFAKHX-6DO8QjRx6BAgAEAU&amp;url=http://www.biologydiscussion.com/microbiology-2/measuring-effectiveness-of-antimicrobial-chemical-agents/55232&amp;psig=AOvVaw3OSej5Mb-GWDV6lckGpHqY&amp;ust=152199041035897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62668" cy="1066800"/>
          </a:xfrm>
        </p:spPr>
        <p:txBody>
          <a:bodyPr/>
          <a:lstStyle/>
          <a:p>
            <a:pPr algn="ctr"/>
            <a:r>
              <a:rPr lang="en-US" dirty="0" smtClean="0">
                <a:effectLst/>
                <a:latin typeface="Bookman Old Style" pitchFamily="18" charset="0"/>
              </a:rPr>
              <a:t>General Biology lab </a:t>
            </a:r>
            <a:endParaRPr lang="ar-IQ" dirty="0">
              <a:effectLst/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5952978" cy="110124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Rawa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Abdul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Redha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Aziz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Ph.D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 Antibiotics/ Molecular biology</a:t>
            </a:r>
            <a:endParaRPr lang="ar-IQ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ar-IQ" sz="2400" b="1" dirty="0">
              <a:latin typeface="Bookman Old Style" pitchFamily="18" charset="0"/>
            </a:endParaRPr>
          </a:p>
        </p:txBody>
      </p:sp>
      <p:pic>
        <p:nvPicPr>
          <p:cNvPr id="14337" name="Picture 1" descr="شعار العلو2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"/>
            <a:ext cx="1955800" cy="1817248"/>
          </a:xfrm>
          <a:prstGeom prst="rect">
            <a:avLst/>
          </a:prstGeom>
          <a:noFill/>
        </p:spPr>
      </p:pic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304800" y="228600"/>
            <a:ext cx="1905000" cy="16764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381000"/>
            <a:ext cx="411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Karkh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University for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Collage of Science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Microbiology Department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4800600"/>
            <a:ext cx="502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Laboratory Staff: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1. Lecturer Dr.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Rawa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Abdul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Redha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Aziz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2.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Alaa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Saud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3. L. assistant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Readh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Supervised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1.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Munira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Ch.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Ismaeel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2. Ass. Prof. </a:t>
            </a:r>
            <a:r>
              <a:rPr lang="en-US" sz="1600" dirty="0" err="1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Israa</a:t>
            </a:r>
            <a:r>
              <a:rPr lang="en-US" sz="1600" dirty="0">
                <a:solidFill>
                  <a:prstClr val="black"/>
                </a:solidFill>
                <a:latin typeface="Aharoni" pitchFamily="2" charset="-79"/>
                <a:ea typeface="Calibri" pitchFamily="34" charset="0"/>
                <a:cs typeface="Aharoni" pitchFamily="2" charset="-79"/>
              </a:rPr>
              <a:t> AJ Ibrahim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Lab 13: Microbial Control Agents</a:t>
            </a:r>
            <a:endParaRPr lang="ar-IQ" dirty="0"/>
          </a:p>
        </p:txBody>
      </p:sp>
      <p:pic>
        <p:nvPicPr>
          <p:cNvPr id="4" name="Picture 3" descr="نتيجة بحث الصور عن ‪Antibiotics‬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10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dirty="0" smtClean="0"/>
              <a:t>Bacteria and other microorganisms are found almost everywhere. Usually, microbial controls are used to avoid contamination of pure cultures, prevent infection, or treat existing diseases.</a:t>
            </a:r>
          </a:p>
          <a:p>
            <a:pPr lvl="0" algn="l" rtl="0"/>
            <a:r>
              <a:rPr lang="en-US" dirty="0" smtClean="0"/>
              <a:t>A </a:t>
            </a:r>
            <a:r>
              <a:rPr lang="en-US" b="1" dirty="0" err="1" smtClean="0"/>
              <a:t>microbicidal</a:t>
            </a:r>
            <a:r>
              <a:rPr lang="en-US" b="1" dirty="0" smtClean="0"/>
              <a:t> </a:t>
            </a:r>
            <a:r>
              <a:rPr lang="en-US" dirty="0" smtClean="0"/>
              <a:t>effect kills microorganisms. A </a:t>
            </a:r>
            <a:r>
              <a:rPr lang="en-US" b="1" dirty="0" err="1" smtClean="0"/>
              <a:t>microbistatic</a:t>
            </a:r>
            <a:r>
              <a:rPr lang="en-US" b="1" dirty="0" smtClean="0"/>
              <a:t> effect </a:t>
            </a:r>
            <a:r>
              <a:rPr lang="en-US" dirty="0" smtClean="0"/>
              <a:t>prevents the reproduction of microorganisms. </a:t>
            </a:r>
          </a:p>
          <a:p>
            <a:pPr algn="l" rtl="0"/>
            <a:r>
              <a:rPr lang="en-US" b="1" dirty="0" smtClean="0"/>
              <a:t>- Antiseptics </a:t>
            </a:r>
            <a:r>
              <a:rPr lang="en-US" dirty="0" smtClean="0"/>
              <a:t>are chemicals used on living tissues to inhibit the growth of microorganisms. </a:t>
            </a:r>
            <a:r>
              <a:rPr lang="en-US" b="1" dirty="0" smtClean="0"/>
              <a:t>Disinfectants </a:t>
            </a:r>
            <a:r>
              <a:rPr lang="en-US" dirty="0" smtClean="0"/>
              <a:t>are chemicals used on nonliving surfaces to inhibit the growth of microorganisms.     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- Once an agent has been selected, it is important to evaluate it's effectiveness. In evaluating the effectiveness of antimicrobial agents, the concentration, length of contact, and whether it is lethal (-</a:t>
            </a:r>
            <a:r>
              <a:rPr lang="en-US" dirty="0" err="1" smtClean="0"/>
              <a:t>cidal</a:t>
            </a:r>
            <a:r>
              <a:rPr lang="en-US" dirty="0" smtClean="0"/>
              <a:t>) or inhibiting (-static) at that concentration and exposure are the important criteria.</a:t>
            </a:r>
          </a:p>
          <a:p>
            <a:pPr algn="l" rtl="0"/>
            <a:r>
              <a:rPr lang="en-US" dirty="0" smtClean="0"/>
              <a:t>- Many specialized tests can be used to determine specific effects of disinfectants, such as: dilution test, filter paper method and agar well diffusion method Procedure.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u="sng" dirty="0" smtClean="0"/>
              <a:t>Procedure (agar well diffusion method):</a:t>
            </a:r>
          </a:p>
          <a:p>
            <a:pPr algn="l" rtl="0">
              <a:buNone/>
            </a:pPr>
            <a:endParaRPr lang="en-US" dirty="0" smtClean="0"/>
          </a:p>
          <a:p>
            <a:pPr lvl="0" algn="l" rtl="0">
              <a:buNone/>
            </a:pPr>
            <a:r>
              <a:rPr lang="en-US" dirty="0" smtClean="0"/>
              <a:t>1. Pour nutrient agar in </a:t>
            </a:r>
            <a:r>
              <a:rPr lang="en-US" dirty="0" err="1" smtClean="0"/>
              <a:t>petridishes</a:t>
            </a:r>
            <a:r>
              <a:rPr lang="en-US" dirty="0" smtClean="0"/>
              <a:t>.</a:t>
            </a:r>
          </a:p>
          <a:p>
            <a:pPr lvl="0" algn="l" rtl="0">
              <a:buNone/>
            </a:pPr>
            <a:r>
              <a:rPr lang="en-US" dirty="0" smtClean="0"/>
              <a:t>2. Label a nutrient agar plate into six sections (1 to 6) on the bottom of the plate. </a:t>
            </a:r>
          </a:p>
          <a:p>
            <a:pPr lvl="0" algn="l" rtl="0">
              <a:buNone/>
            </a:pPr>
            <a:r>
              <a:rPr lang="en-US" dirty="0" smtClean="0"/>
              <a:t>3. Aseptically swab the assigned culture onto a nutrient agar plate. Swab in three directions to ensure complete plate coverage.</a:t>
            </a:r>
          </a:p>
          <a:p>
            <a:pPr lvl="0" algn="l" rtl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Creat</a:t>
            </a:r>
            <a:r>
              <a:rPr lang="en-US" dirty="0" smtClean="0"/>
              <a:t> 6 wells using a 6mm cork borer in agar plate (Figure 1).</a:t>
            </a:r>
          </a:p>
          <a:p>
            <a:pPr lvl="0" algn="l" rtl="0">
              <a:buNone/>
            </a:pPr>
            <a:r>
              <a:rPr lang="en-US" dirty="0" smtClean="0"/>
              <a:t>100 </a:t>
            </a:r>
            <a:r>
              <a:rPr lang="en-US" dirty="0" err="1" smtClean="0"/>
              <a:t>microlitre</a:t>
            </a:r>
            <a:r>
              <a:rPr lang="en-US" dirty="0" smtClean="0"/>
              <a:t> of disinfectants (</a:t>
            </a:r>
            <a:r>
              <a:rPr lang="en-US" dirty="0" err="1" smtClean="0"/>
              <a:t>differfnt</a:t>
            </a:r>
            <a:r>
              <a:rPr lang="en-US" dirty="0" smtClean="0"/>
              <a:t> dilution of chemicals) was dispensed in the dug well.</a:t>
            </a:r>
          </a:p>
          <a:p>
            <a:pPr lvl="0" algn="l" rtl="0">
              <a:buNone/>
            </a:pPr>
            <a:r>
              <a:rPr lang="en-US" dirty="0" smtClean="0"/>
              <a:t>5. Incubated for 24 hr. at 37 0C and examined for growth inhibitory effects. During incubation, the chemical diffuses from the well containing the agent into the surrounding agar.</a:t>
            </a:r>
          </a:p>
          <a:p>
            <a:pPr lvl="0" algn="l" rtl="0">
              <a:buNone/>
            </a:pPr>
            <a:r>
              <a:rPr lang="en-US" dirty="0" smtClean="0"/>
              <a:t>6. An effective agent will inhibit bacterial growth, and measurements can be made to quantify the size of the zones of inhibition around the well (Figure 2).</a:t>
            </a:r>
          </a:p>
          <a:p>
            <a:pPr lvl="0" algn="l" rtl="0">
              <a:buNone/>
            </a:pPr>
            <a:r>
              <a:rPr lang="en-US" dirty="0" smtClean="0"/>
              <a:t>7. The relative effectiveness of a compound is determined by comparing the diameter of the zone of inhibition with values in a standard table.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5drZrj18rt2BKDVL1bGipFKDMzm1Jk_1680x84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362200" cy="24384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irc_mi" descr="نتيجة بحث الصور عن ‪agar well diffusion method: reading results‬‏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85800"/>
            <a:ext cx="3619500" cy="2438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228600" y="3335923"/>
            <a:ext cx="678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Figure 1: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Creat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6 wells using a 6mm cork borer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 agar plate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                        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1000" y="4099412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Figure 2a: How to read the results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irc_mi" descr="نتيجة بحث الصور عن ‪agar well diffusion method: reading results‬‏">
            <a:hlinkClick r:id="rId5"/>
          </p:cNvPr>
          <p:cNvPicPr/>
          <p:nvPr/>
        </p:nvPicPr>
        <p:blipFill>
          <a:blip r:embed="rId6" cstate="print"/>
          <a:srcRect l="53684" t="21910" r="5684" b="14325"/>
          <a:stretch>
            <a:fillRect/>
          </a:stretch>
        </p:blipFill>
        <p:spPr bwMode="auto">
          <a:xfrm>
            <a:off x="6324600" y="4038600"/>
            <a:ext cx="18383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نتيجة بحث الصور عن ‪agar well diffusion method‬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"/>
            <a:ext cx="5400675" cy="2714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irc_mi" descr="صورة ذات صلة">
            <a:hlinkClick r:id="rId4"/>
          </p:cNvPr>
          <p:cNvPicPr/>
          <p:nvPr/>
        </p:nvPicPr>
        <p:blipFill>
          <a:blip r:embed="rId5" cstate="print"/>
          <a:srcRect b="13793"/>
          <a:stretch>
            <a:fillRect/>
          </a:stretch>
        </p:blipFill>
        <p:spPr bwMode="auto">
          <a:xfrm>
            <a:off x="3352800" y="3124200"/>
            <a:ext cx="5426710" cy="3095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28600" y="592723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 b: Read result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b="1" dirty="0" smtClean="0"/>
              <a:t>Name: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Group:             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Name of experiment: </a:t>
            </a:r>
            <a:endParaRPr lang="en-US" dirty="0" smtClean="0"/>
          </a:p>
          <a:p>
            <a:pPr algn="l">
              <a:buNone/>
            </a:pPr>
            <a:r>
              <a:rPr lang="en-US" b="1" u="sng" dirty="0" smtClean="0"/>
              <a:t>Materials: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n-US" b="1" u="sng" dirty="0" smtClean="0"/>
              <a:t>Procedure:</a:t>
            </a:r>
            <a:endParaRPr lang="en-US" dirty="0" smtClean="0"/>
          </a:p>
          <a:p>
            <a:pPr algn="l">
              <a:buNone/>
            </a:pPr>
            <a:r>
              <a:rPr lang="ar-IQ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ar-IQ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ar-IQ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ar-IQ" b="1" dirty="0" smtClean="0"/>
              <a:t> </a:t>
            </a:r>
            <a:endParaRPr lang="en-US" dirty="0" smtClean="0"/>
          </a:p>
          <a:p>
            <a:pPr algn="l">
              <a:buNone/>
            </a:pPr>
            <a:r>
              <a:rPr lang="en-US" b="1" u="sng" dirty="0" smtClean="0"/>
              <a:t>Results:</a:t>
            </a:r>
            <a:endParaRPr lang="en-US" dirty="0" smtClean="0"/>
          </a:p>
          <a:p>
            <a:pPr algn="l">
              <a:buNone/>
            </a:pPr>
            <a:r>
              <a:rPr lang="ar-IQ" dirty="0" smtClean="0"/>
              <a:t> </a:t>
            </a: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860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 Report</a:t>
            </a:r>
            <a:endParaRPr lang="ar-IQ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460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Aharoni</vt:lpstr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General Biology lab </vt:lpstr>
      <vt:lpstr>Lab 13: Microbial Control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Report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المعاون العلمي</cp:lastModifiedBy>
  <cp:revision>6</cp:revision>
  <dcterms:created xsi:type="dcterms:W3CDTF">2006-08-16T00:00:00Z</dcterms:created>
  <dcterms:modified xsi:type="dcterms:W3CDTF">2018-05-21T05:28:50Z</dcterms:modified>
</cp:coreProperties>
</file>